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4"/>
  </p:notesMasterIdLst>
  <p:handoutMasterIdLst>
    <p:handoutMasterId r:id="rId25"/>
  </p:handoutMasterIdLst>
  <p:sldIdLst>
    <p:sldId id="436" r:id="rId5"/>
    <p:sldId id="437" r:id="rId6"/>
    <p:sldId id="439" r:id="rId7"/>
    <p:sldId id="440" r:id="rId8"/>
    <p:sldId id="441" r:id="rId9"/>
    <p:sldId id="442" r:id="rId10"/>
    <p:sldId id="453" r:id="rId11"/>
    <p:sldId id="459" r:id="rId12"/>
    <p:sldId id="463" r:id="rId13"/>
    <p:sldId id="464" r:id="rId14"/>
    <p:sldId id="448" r:id="rId15"/>
    <p:sldId id="451" r:id="rId16"/>
    <p:sldId id="443" r:id="rId17"/>
    <p:sldId id="460" r:id="rId18"/>
    <p:sldId id="461" r:id="rId19"/>
    <p:sldId id="462" r:id="rId20"/>
    <p:sldId id="455" r:id="rId21"/>
    <p:sldId id="449" r:id="rId22"/>
    <p:sldId id="43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523" y="91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8" r:id="rId15"/>
    <p:sldLayoutId id="2147483729" r:id="rId16"/>
    <p:sldLayoutId id="2147483730" r:id="rId17"/>
    <p:sldLayoutId id="2147483731" r:id="rId18"/>
    <p:sldLayoutId id="2147483735" r:id="rId19"/>
    <p:sldLayoutId id="2147483736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8CBC5B-6E75-FC37-3FBC-2D5A1D6C3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262" y="73910"/>
            <a:ext cx="4173415" cy="1037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2BE833-269D-603D-496B-B087934BBE51}"/>
              </a:ext>
            </a:extLst>
          </p:cNvPr>
          <p:cNvSpPr/>
          <p:nvPr/>
        </p:nvSpPr>
        <p:spPr>
          <a:xfrm>
            <a:off x="6527202" y="5288340"/>
            <a:ext cx="5664798" cy="15696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                 </a:t>
            </a: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</a:rPr>
              <a:t>PRESENTED BY</a:t>
            </a:r>
          </a:p>
          <a:p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</a:rPr>
              <a:t>V.Sruthi Sangeetha : 21QP1A05C7</a:t>
            </a:r>
          </a:p>
          <a:p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</a:rPr>
              <a:t>S.Varalaxmi            : 21QP1A05A7</a:t>
            </a:r>
          </a:p>
          <a:p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</a:rPr>
              <a:t>Y.Kavya                  : 21QP1A05C8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2D783A-C443-E445-8AEB-36F97E43B9AA}"/>
              </a:ext>
            </a:extLst>
          </p:cNvPr>
          <p:cNvSpPr/>
          <p:nvPr/>
        </p:nvSpPr>
        <p:spPr>
          <a:xfrm>
            <a:off x="5949970" y="2967335"/>
            <a:ext cx="292068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E814-6EEB-E7E1-FAAF-893D55806DC8}"/>
              </a:ext>
            </a:extLst>
          </p:cNvPr>
          <p:cNvSpPr txBox="1"/>
          <p:nvPr/>
        </p:nvSpPr>
        <p:spPr>
          <a:xfrm>
            <a:off x="2336330" y="2228670"/>
            <a:ext cx="7227277" cy="206210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ookman Old Style" panose="02050604050505020204" pitchFamily="18" charset="0"/>
              </a:rPr>
              <a:t>EXLORATORY DATA ANALYSIS AND </a:t>
            </a:r>
          </a:p>
          <a:p>
            <a:pPr algn="ctr"/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ookman Old Style" panose="02050604050505020204" pitchFamily="18" charset="0"/>
              </a:rPr>
              <a:t>MACHINE LEARNING ON TITANIC DISASTER DATASET</a:t>
            </a:r>
            <a:endParaRPr lang="en-IN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4" name="Graphic 3" descr="Tropical scene with solid fill">
            <a:extLst>
              <a:ext uri="{FF2B5EF4-FFF2-40B4-BE49-F238E27FC236}">
                <a16:creationId xmlns:a16="http://schemas.microsoft.com/office/drawing/2014/main" id="{45ABF128-52BF-7504-8A1A-3332E8A27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7112" y="6224631"/>
            <a:ext cx="679508" cy="6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9B9B-4385-6108-0F9C-EDE1B5DF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411" y="1512581"/>
            <a:ext cx="2167156" cy="343949"/>
          </a:xfrm>
        </p:spPr>
        <p:txBody>
          <a:bodyPr>
            <a:normAutofit fontScale="90000"/>
          </a:bodyPr>
          <a:lstStyle/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TOTAL SURVIVAL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E1CE3-56B3-2D8F-1FE6-13BE6F270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" y="1908379"/>
            <a:ext cx="5731510" cy="3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48C23-B4F0-1C48-5855-8588EA31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838" y="1947644"/>
            <a:ext cx="573151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1C5DFC-9C18-C7B3-8F63-14DE20DFF3B6}"/>
              </a:ext>
            </a:extLst>
          </p:cNvPr>
          <p:cNvSpPr txBox="1">
            <a:spLocks/>
          </p:cNvSpPr>
          <p:nvPr/>
        </p:nvSpPr>
        <p:spPr>
          <a:xfrm>
            <a:off x="2650890" y="1427526"/>
            <a:ext cx="1452725" cy="429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FINDING :</a:t>
            </a:r>
          </a:p>
        </p:txBody>
      </p:sp>
    </p:spTree>
    <p:extLst>
      <p:ext uri="{BB962C8B-B14F-4D97-AF65-F5344CB8AC3E}">
        <p14:creationId xmlns:p14="http://schemas.microsoft.com/office/powerpoint/2010/main" val="82895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0914-E075-614E-40E9-A90AE0FA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425" y="361772"/>
            <a:ext cx="2788498" cy="543103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latin typeface="Bookman Old Style" panose="02050604050505020204" pitchFamily="18" charset="0"/>
              </a:rPr>
              <a:t>GRAPHS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A6893-1AC0-9B26-ACEB-3EEFD4574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24447"/>
            <a:ext cx="5943600" cy="3404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BA7AC9-4401-6065-091C-9185DFA4A70D}"/>
              </a:ext>
            </a:extLst>
          </p:cNvPr>
          <p:cNvSpPr txBox="1"/>
          <p:nvPr/>
        </p:nvSpPr>
        <p:spPr>
          <a:xfrm>
            <a:off x="1475856" y="5041692"/>
            <a:ext cx="420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Gender Survival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E5D53-AC3B-93A9-041C-593C441E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65" y="1324447"/>
            <a:ext cx="5429250" cy="3404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F3442-B0FB-6B65-54D2-ECD39FDF97F6}"/>
              </a:ext>
            </a:extLst>
          </p:cNvPr>
          <p:cNvSpPr txBox="1"/>
          <p:nvPr/>
        </p:nvSpPr>
        <p:spPr>
          <a:xfrm>
            <a:off x="7643447" y="5071888"/>
            <a:ext cx="382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ookman Old Style" panose="02050604050505020204" pitchFamily="18" charset="0"/>
              </a:rPr>
              <a:t>Pclass VS Survival</a:t>
            </a:r>
          </a:p>
        </p:txBody>
      </p:sp>
    </p:spTree>
    <p:extLst>
      <p:ext uri="{BB962C8B-B14F-4D97-AF65-F5344CB8AC3E}">
        <p14:creationId xmlns:p14="http://schemas.microsoft.com/office/powerpoint/2010/main" val="32339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1A5D2D-E029-CD44-5DF2-C5BB9A1E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26" y="1148506"/>
            <a:ext cx="5643414" cy="3286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6CC10-D6B7-36E4-5F27-4ED73526C20F}"/>
              </a:ext>
            </a:extLst>
          </p:cNvPr>
          <p:cNvSpPr txBox="1"/>
          <p:nvPr/>
        </p:nvSpPr>
        <p:spPr>
          <a:xfrm>
            <a:off x="2419398" y="4895492"/>
            <a:ext cx="2399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ookman Old Style" panose="02050604050505020204" pitchFamily="18" charset="0"/>
              </a:rPr>
              <a:t>Survival Hist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6D23C7-526E-17C9-1DA9-19778A3B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05" y="1148506"/>
            <a:ext cx="5036610" cy="328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B46F5-DC22-4F6F-D3CC-C3D657180D6F}"/>
              </a:ext>
            </a:extLst>
          </p:cNvPr>
          <p:cNvSpPr txBox="1"/>
          <p:nvPr/>
        </p:nvSpPr>
        <p:spPr>
          <a:xfrm>
            <a:off x="7995507" y="4895492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Bookman Old Style" panose="02050604050505020204" pitchFamily="18" charset="0"/>
              </a:rPr>
              <a:t>Importance Rate</a:t>
            </a:r>
          </a:p>
        </p:txBody>
      </p:sp>
    </p:spTree>
    <p:extLst>
      <p:ext uri="{BB962C8B-B14F-4D97-AF65-F5344CB8AC3E}">
        <p14:creationId xmlns:p14="http://schemas.microsoft.com/office/powerpoint/2010/main" val="524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157" y="137226"/>
            <a:ext cx="6747686" cy="721454"/>
          </a:xfrm>
        </p:spPr>
        <p:txBody>
          <a:bodyPr>
            <a:noAutofit/>
          </a:bodyPr>
          <a:lstStyle/>
          <a:p>
            <a:r>
              <a:rPr lang="en-US" b="1" u="sng" dirty="0">
                <a:latin typeface="Bookman Old Style" panose="02050604050505020204" pitchFamily="18" charset="0"/>
              </a:rPr>
              <a:t>SYSTEM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41F6D-09FB-DE91-905B-ACA52F64E5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68004" y="4606361"/>
            <a:ext cx="6258664" cy="1624146"/>
          </a:xfrm>
        </p:spPr>
        <p:txBody>
          <a:bodyPr>
            <a:normAutofit fontScale="92500" lnSpcReduction="10000"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en-US" sz="20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                    : Intel i5</a:t>
            </a:r>
            <a:endParaRPr lang="en-IN" sz="2000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0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                            : 8 GB</a:t>
            </a:r>
            <a:endParaRPr lang="en-IN" sz="2000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0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 on Hard Disk     : minimum </a:t>
            </a:r>
            <a:r>
              <a:rPr lang="en-US" sz="200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512GB</a:t>
            </a:r>
            <a:endParaRPr lang="en-IN" sz="2000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21614F-F3AA-7386-8769-DE4AF65E67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71772" y="1802227"/>
            <a:ext cx="6910882" cy="1958253"/>
          </a:xfrm>
        </p:spPr>
        <p:txBody>
          <a:bodyPr>
            <a:normAutofit fontScale="92500"/>
          </a:bodyPr>
          <a:lstStyle/>
          <a:p>
            <a:r>
              <a:rPr lang="en-US" sz="2200" b="0" dirty="0">
                <a:latin typeface="Bookman Old Style" panose="02050604050505020204" pitchFamily="18" charset="0"/>
              </a:rPr>
              <a:t>Programming language   : python</a:t>
            </a:r>
          </a:p>
          <a:p>
            <a:r>
              <a:rPr lang="en-US" sz="2200" b="0" dirty="0">
                <a:latin typeface="Bookman Old Style" panose="02050604050505020204" pitchFamily="18" charset="0"/>
              </a:rPr>
              <a:t>Applications                   : Django</a:t>
            </a:r>
          </a:p>
          <a:p>
            <a:r>
              <a:rPr lang="en-US" sz="2200" b="0" dirty="0">
                <a:latin typeface="Bookman Old Style" panose="02050604050505020204" pitchFamily="18" charset="0"/>
              </a:rPr>
              <a:t>Operating system           : </a:t>
            </a:r>
            <a:r>
              <a:rPr lang="en-US" sz="2200" b="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11 64bit OS</a:t>
            </a:r>
          </a:p>
          <a:p>
            <a:r>
              <a:rPr lang="en-US" sz="2200" b="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Debugger and Emulator :  Any browser(chrome)</a:t>
            </a:r>
            <a:endParaRPr lang="en-IN" sz="2200" b="0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A8C33-D134-250D-AD08-DE07BC919D34}"/>
              </a:ext>
            </a:extLst>
          </p:cNvPr>
          <p:cNvSpPr txBox="1"/>
          <p:nvPr/>
        </p:nvSpPr>
        <p:spPr>
          <a:xfrm>
            <a:off x="1749721" y="1202728"/>
            <a:ext cx="476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SOFTWARE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E5A1B-2D05-6256-7A3E-81A88DF2441B}"/>
              </a:ext>
            </a:extLst>
          </p:cNvPr>
          <p:cNvSpPr txBox="1"/>
          <p:nvPr/>
        </p:nvSpPr>
        <p:spPr>
          <a:xfrm>
            <a:off x="1749721" y="3898315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HARDWARE REQUIRMENTS</a:t>
            </a:r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CCCD-CE5C-F336-FC08-C03AC5D73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911" y="-49199"/>
            <a:ext cx="3612161" cy="863905"/>
          </a:xfrm>
        </p:spPr>
        <p:txBody>
          <a:bodyPr/>
          <a:lstStyle/>
          <a:p>
            <a:r>
              <a:rPr lang="en-IN" b="1" u="sng" dirty="0">
                <a:latin typeface="Bookman Old Style" panose="02050604050505020204" pitchFamily="18" charset="0"/>
              </a:rPr>
              <a:t>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3FCD7-1DB6-32C4-7232-FDADCEBBBF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74459" y="778706"/>
            <a:ext cx="4060272" cy="600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LOGISTIC REGRESSION</a:t>
            </a:r>
          </a:p>
          <a:p>
            <a:pPr marL="0" indent="0">
              <a:buNone/>
            </a:pPr>
            <a:endParaRPr lang="en-IN" sz="2400" b="1" dirty="0">
              <a:solidFill>
                <a:schemeClr val="accent6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B57D-A119-A8C0-7520-B8BA40C08C81}"/>
              </a:ext>
            </a:extLst>
          </p:cNvPr>
          <p:cNvSpPr txBox="1"/>
          <p:nvPr/>
        </p:nvSpPr>
        <p:spPr>
          <a:xfrm>
            <a:off x="1746337" y="1478671"/>
            <a:ext cx="102702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Logistic regression is a way to predict whether something falls into one of two categories like yes/no(between 0 and 1)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If the probability is greater than 0.5, the model predicts "yes" Otherwise “No”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DAC8-979E-356F-52B7-C31A6B117CEE}"/>
              </a:ext>
            </a:extLst>
          </p:cNvPr>
          <p:cNvSpPr txBox="1"/>
          <p:nvPr/>
        </p:nvSpPr>
        <p:spPr>
          <a:xfrm>
            <a:off x="1174459" y="328333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41DCC-2944-B9C2-7DBB-2DCB891AD642}"/>
              </a:ext>
            </a:extLst>
          </p:cNvPr>
          <p:cNvSpPr txBox="1"/>
          <p:nvPr/>
        </p:nvSpPr>
        <p:spPr>
          <a:xfrm>
            <a:off x="1746337" y="3835031"/>
            <a:ext cx="100114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A </a:t>
            </a:r>
            <a:r>
              <a:rPr lang="en-US" sz="2000" b="1" dirty="0">
                <a:latin typeface="Bookman Old Style" panose="02050604050505020204" pitchFamily="18" charset="0"/>
              </a:rPr>
              <a:t>decision tree</a:t>
            </a:r>
            <a:r>
              <a:rPr lang="en-US" sz="2000" dirty="0">
                <a:latin typeface="Bookman Old Style" panose="02050604050505020204" pitchFamily="18" charset="0"/>
              </a:rPr>
              <a:t> is like a flowchart that helps you make decisions or predictions step by step.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At the top of the tree (root), you ask a question, Based on the answer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   (like </a:t>
            </a:r>
            <a:r>
              <a:rPr lang="en-US" sz="2000" i="1" dirty="0">
                <a:latin typeface="Bookman Old Style" panose="02050604050505020204" pitchFamily="18" charset="0"/>
              </a:rPr>
              <a:t>yes</a:t>
            </a:r>
            <a:r>
              <a:rPr lang="en-US" sz="2000" dirty="0">
                <a:latin typeface="Bookman Old Style" panose="02050604050505020204" pitchFamily="18" charset="0"/>
              </a:rPr>
              <a:t> or </a:t>
            </a:r>
            <a:r>
              <a:rPr lang="en-US" sz="2000" i="1" dirty="0">
                <a:latin typeface="Bookman Old Style" panose="02050604050505020204" pitchFamily="18" charset="0"/>
              </a:rPr>
              <a:t>no</a:t>
            </a:r>
            <a:r>
              <a:rPr lang="en-US" sz="2000" dirty="0">
                <a:latin typeface="Bookman Old Style" panose="02050604050505020204" pitchFamily="18" charset="0"/>
              </a:rPr>
              <a:t>), you move to the next question or make a decision.</a:t>
            </a:r>
          </a:p>
          <a:p>
            <a:endParaRPr lang="en-IN" sz="2000" dirty="0">
              <a:latin typeface="Bookman Old Style" panose="02050604050505020204" pitchFamily="18" charset="0"/>
            </a:endParaRPr>
          </a:p>
          <a:p>
            <a:r>
              <a:rPr lang="en-IN" dirty="0"/>
              <a:t>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D825A6-1234-A9F0-054A-FA337F5B2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70" y="60010"/>
            <a:ext cx="6718693" cy="832607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DECISION TREE WITH HYPERTUNING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DA056-B32F-3AB2-C9AE-8258CA19A8A1}"/>
              </a:ext>
            </a:extLst>
          </p:cNvPr>
          <p:cNvSpPr txBox="1"/>
          <p:nvPr/>
        </p:nvSpPr>
        <p:spPr>
          <a:xfrm>
            <a:off x="715844" y="1395459"/>
            <a:ext cx="9787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A decision tree with a hyperparameter tuning means improving a decision tree by adjusting its settings (hyperparameters) to make it perform better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8C5FA-2710-6DBD-4EC7-67A8C8C00F6F}"/>
              </a:ext>
            </a:extLst>
          </p:cNvPr>
          <p:cNvSpPr txBox="1"/>
          <p:nvPr/>
        </p:nvSpPr>
        <p:spPr>
          <a:xfrm>
            <a:off x="244170" y="2676717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K-NEAREST NEIGHBORS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5352C-EC0E-40CE-9E4A-97333FDFC4F9}"/>
              </a:ext>
            </a:extLst>
          </p:cNvPr>
          <p:cNvSpPr txBox="1"/>
          <p:nvPr/>
        </p:nvSpPr>
        <p:spPr>
          <a:xfrm>
            <a:off x="715844" y="3403978"/>
            <a:ext cx="108233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K-Nearest Neighbors (KNN) is a simple machine learning algorithm used for classification or regression tasks.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KNN classifies a new point by finding the "K" closest points in the data and 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   using their labels to make a decision. 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4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8C5195-3B73-F1BA-008C-05F22D32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844" y="676045"/>
            <a:ext cx="7987750" cy="837408"/>
          </a:xfrm>
        </p:spPr>
        <p:txBody>
          <a:bodyPr>
            <a:normAutofit/>
          </a:bodyPr>
          <a:lstStyle/>
          <a:p>
            <a:r>
              <a:rPr lang="en-IN" sz="2400" b="1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SUPPORT 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VECTOR MACHINES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D140E-6CE1-84B5-1F9D-9689B7D14F0E}"/>
              </a:ext>
            </a:extLst>
          </p:cNvPr>
          <p:cNvSpPr txBox="1"/>
          <p:nvPr/>
        </p:nvSpPr>
        <p:spPr>
          <a:xfrm>
            <a:off x="1623259" y="1605024"/>
            <a:ext cx="9730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Support Vector Machines (SVM) is a powerful machine learning algorithm used for classification and sometimes regression.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It’s particularly useful for separating data into different categories when the data is not linearly separable.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Bookman Old Style" panose="02050604050505020204" pitchFamily="18" charset="0"/>
              </a:rPr>
              <a:t>SVM is a classifier that draws a line/hyperplane to separate data into categories.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9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54617A-E039-22C1-7DBB-F83917BF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83" y="222757"/>
            <a:ext cx="5172219" cy="855227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Bookman Old Style" panose="02050604050505020204" pitchFamily="18" charset="0"/>
              </a:rPr>
              <a:t>USE CASE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85C4A-0E35-E9ED-DD8D-348D70561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62" y="1054915"/>
            <a:ext cx="6711193" cy="4748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64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24F145-04BA-E6E8-0121-B78B5BF2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619" y="246719"/>
            <a:ext cx="4472087" cy="718015"/>
          </a:xfrm>
        </p:spPr>
        <p:txBody>
          <a:bodyPr>
            <a:normAutofit/>
          </a:bodyPr>
          <a:lstStyle/>
          <a:p>
            <a:r>
              <a:rPr lang="en-IN" sz="3600" b="1" u="sng" dirty="0">
                <a:latin typeface="Bookman Old Style" panose="02050604050505020204" pitchFamily="18" charset="0"/>
              </a:rPr>
              <a:t>CONCLUSION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10A26B-356A-06A3-29E0-94FB1293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232" y="1542382"/>
            <a:ext cx="9914860" cy="44895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The comprehensive research gives us a result with decision tree having the highest score with 92.7% correct predictions and lowest false discovery rate.</a:t>
            </a:r>
          </a:p>
          <a:p>
            <a:pPr marL="0" indent="0">
              <a:buNone/>
            </a:pPr>
            <a:endParaRPr lang="en-US" sz="2200" dirty="0">
              <a:effectLst/>
              <a:latin typeface="Bookman Old Style" panose="020506040505050202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The research also made us aware of the features that are so highly  relevant to the prediction of survival of a passenger, with Sex being </a:t>
            </a:r>
            <a:r>
              <a:rPr lang="en-US" sz="2200" dirty="0">
                <a:latin typeface="Bookman Old Style" panose="0205060405050502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</a:t>
            </a:r>
            <a:r>
              <a:rPr lang="en-US" sz="22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 feature with highest importance. </a:t>
            </a:r>
          </a:p>
          <a:p>
            <a:pPr marL="0" indent="0">
              <a:buNone/>
            </a:pPr>
            <a:endParaRPr lang="en-US" sz="2200" dirty="0">
              <a:effectLst/>
              <a:latin typeface="Bookman Old Style" panose="020506040505050202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03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794" y="-176168"/>
            <a:ext cx="3710355" cy="1449362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Bookman Old Style" panose="02050604050505020204" pitchFamily="18" charset="0"/>
              </a:rPr>
              <a:t>CONTENTS</a:t>
            </a:r>
            <a:r>
              <a:rPr lang="en-US" b="1" dirty="0"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24794" y="1075292"/>
            <a:ext cx="6207154" cy="500672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EXISTING SYSTEM AND DRAWBACKS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PROPOSED SYSTEMS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LITERATURE SURVEY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ARCHITECTURE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SCREENSHOTS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GRAPHS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>
                <a:latin typeface="Bookman Old Style" panose="02050604050505020204" pitchFamily="18" charset="0"/>
              </a:rPr>
              <a:t>SYSTEM </a:t>
            </a:r>
            <a:r>
              <a:rPr lang="en-US" b="1" dirty="0">
                <a:latin typeface="Bookman Old Style" panose="02050604050505020204" pitchFamily="18" charset="0"/>
              </a:rPr>
              <a:t>REQUIREMENTS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ALGORITHMS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USE CASE DIAGRAM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Bookman Old Style" panose="02050604050505020204" pitchFamily="18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659" y="85378"/>
            <a:ext cx="4930815" cy="824748"/>
          </a:xfrm>
        </p:spPr>
        <p:txBody>
          <a:bodyPr>
            <a:noAutofit/>
          </a:bodyPr>
          <a:lstStyle/>
          <a:p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INTRODUCTION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E47AC3-3E43-6A30-A709-127578992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52" y="1388192"/>
            <a:ext cx="6191194" cy="4081615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Titanic disaster is one of the famous shipwrecks in the world  history.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Titanic is  British cruise liner that sank in the North Atlantic Ocean a few hours after colliding with an iceberg.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Over the years, data of survived as well as deceased passengers has been collected.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Dataset is publically available on a website called as Kaggle.com.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AB64B-D46E-9A9F-30D0-F6AC7C5E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35" y="1111170"/>
            <a:ext cx="5426708" cy="39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533" y="182350"/>
            <a:ext cx="6244542" cy="874895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Bookman Old Style" panose="02050604050505020204" pitchFamily="18" charset="0"/>
              </a:rPr>
              <a:t>EXISTING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63295" y="1210745"/>
            <a:ext cx="9148778" cy="185445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The approach existing methods are centered on R and java for executing algorithms- Nave Bayes, Linear Regression.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Various languages and tools are used to implement different algorithms including WEKA, R, and Java etc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2A706-54FE-24F1-B4BA-7ADE5933567A}"/>
              </a:ext>
            </a:extLst>
          </p:cNvPr>
          <p:cNvSpPr txBox="1"/>
          <p:nvPr/>
        </p:nvSpPr>
        <p:spPr>
          <a:xfrm>
            <a:off x="4693107" y="3065195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DRAWBACKS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BAC06-E0C8-ACD3-BBA3-A4554FFA251A}"/>
              </a:ext>
            </a:extLst>
          </p:cNvPr>
          <p:cNvSpPr txBox="1"/>
          <p:nvPr/>
        </p:nvSpPr>
        <p:spPr>
          <a:xfrm>
            <a:off x="1547185" y="3952197"/>
            <a:ext cx="9525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According to Eric Lam and Tang used the Titanic problem to compare the algorithm accuracy which they took the feature of gender.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anose="02050604050505020204" pitchFamily="18" charset="0"/>
              </a:rPr>
              <a:t>Poor prediction.</a:t>
            </a:r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295" y="153844"/>
            <a:ext cx="5471697" cy="1329004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Bookman Old Style" panose="02050604050505020204" pitchFamily="18" charset="0"/>
              </a:rPr>
              <a:t>PROPOSED SYSTEM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882" y="1482848"/>
            <a:ext cx="9605395" cy="1586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1">
                <a:latin typeface="Bookman Old Style" panose="02050604050505020204" pitchFamily="18" charset="0"/>
              </a:rPr>
              <a:t>The predictive model’s purpose is to allow the programmer to predict a value that may be unknown or predict something that might happen in    the future.</a:t>
            </a:r>
          </a:p>
          <a:p>
            <a:pPr marL="0" indent="0">
              <a:buNone/>
            </a:pPr>
            <a:endParaRPr lang="en-US" sz="6000" noProof="1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B3798-02CE-F0CA-6C28-219BE6D2E4E6}"/>
              </a:ext>
            </a:extLst>
          </p:cNvPr>
          <p:cNvSpPr txBox="1"/>
          <p:nvPr/>
        </p:nvSpPr>
        <p:spPr>
          <a:xfrm>
            <a:off x="4100597" y="3069554"/>
            <a:ext cx="279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89F80-8E6B-94D7-D347-95B4BD6A7E3E}"/>
              </a:ext>
            </a:extLst>
          </p:cNvPr>
          <p:cNvSpPr txBox="1"/>
          <p:nvPr/>
        </p:nvSpPr>
        <p:spPr>
          <a:xfrm>
            <a:off x="1431720" y="3932840"/>
            <a:ext cx="94664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Bookman Old Style" panose="02050604050505020204" pitchFamily="18" charset="0"/>
              </a:rPr>
              <a:t>Reasons behind people who survived and who they are?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Bookman Old Style" panose="02050604050505020204" pitchFamily="18" charset="0"/>
              </a:rPr>
              <a:t>The economic class have to do with the chances of survival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Bookman Old Style" panose="02050604050505020204" pitchFamily="18" charset="0"/>
              </a:rPr>
              <a:t>The gender of the person influence the chances of survival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Bookman Old Style" panose="02050604050505020204" pitchFamily="18" charset="0"/>
              </a:rPr>
              <a:t>Age of someone a crucial parameter in determining the survival.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22" y="276838"/>
            <a:ext cx="9599008" cy="712614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Bookman Old Style" panose="02050604050505020204" pitchFamily="18" charset="0"/>
              </a:rPr>
              <a:t>LITERATURE 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CC286-7253-B31F-DFE6-802920A9F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4126" y="838899"/>
            <a:ext cx="11350304" cy="46978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900" b="1" dirty="0">
              <a:solidFill>
                <a:srgbClr val="000000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Predicting The Survivors Of The Titanic Kaggle, Machine Learning From Disaster</a:t>
            </a:r>
          </a:p>
          <a:p>
            <a:pPr marL="0" indent="0">
              <a:buNone/>
            </a:pPr>
            <a:r>
              <a:rPr lang="en-US" sz="2000" noProof="1">
                <a:solidFill>
                  <a:srgbClr val="000000"/>
                </a:solidFill>
                <a:latin typeface="Bookman Old Style" panose="02050604050505020204" pitchFamily="18" charset="0"/>
                <a:cs typeface="Gautami" panose="020B0502040204020203" pitchFamily="34" charset="0"/>
              </a:rPr>
              <a:t>     </a:t>
            </a:r>
            <a:r>
              <a:rPr lang="en-US" sz="20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AUTHORS:  Farag, Nadine, and Ghada Hassan</a:t>
            </a:r>
          </a:p>
          <a:p>
            <a:pPr marL="0" indent="0">
              <a:buNone/>
            </a:pPr>
            <a:endParaRPr lang="en-IN" sz="2000" b="1" dirty="0"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Analyzing Titanic Disaster Using Machine Learning Algorithms</a:t>
            </a:r>
            <a:endParaRPr lang="en-IN" sz="2000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   </a:t>
            </a:r>
            <a:r>
              <a:rPr lang="en-US" sz="20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AUTHORS : Singh, Aakriti, Shipra Saraswat, and Neetu Faujdar</a:t>
            </a:r>
          </a:p>
          <a:p>
            <a:pPr marL="0" indent="0">
              <a:buNone/>
            </a:pPr>
            <a:endParaRPr lang="en-IN" sz="2000" b="1" dirty="0"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An Implementation Of Id3-Decision Tree Learning Algorithm</a:t>
            </a:r>
            <a:endParaRPr lang="en-IN" sz="2000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   </a:t>
            </a:r>
            <a:r>
              <a:rPr lang="en-US" sz="20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AUTHORS :</a:t>
            </a:r>
            <a:r>
              <a:rPr lang="en-US" sz="20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Peng, Wei, Juhua Chen, and Haiping Zhou</a:t>
            </a:r>
          </a:p>
        </p:txBody>
      </p:sp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88740F-FEB8-2269-17FD-0A250022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6" y="-114751"/>
            <a:ext cx="6837027" cy="929687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Bookman Old Style" panose="02050604050505020204" pitchFamily="18" charset="0"/>
              </a:rPr>
              <a:t> SYSTEM 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0B382-4759-A630-49AD-FB655E3C6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30" y="935005"/>
            <a:ext cx="3939317" cy="520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76B424-2E4E-B2CA-178A-09033868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58" y="1055074"/>
            <a:ext cx="3438525" cy="496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75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CEB6D95B-E952-2001-8A72-C22D155F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12784" y="1163668"/>
            <a:ext cx="209805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D9F64-79E5-E6AE-B0CE-C6754A8C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029" y="44179"/>
            <a:ext cx="4063042" cy="514317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latin typeface="Bookman Old Style" panose="02050604050505020204" pitchFamily="18" charset="0"/>
              </a:rPr>
              <a:t>SCREENSHOTS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3C153-1C55-0DEA-7BE0-0BC7634718DD}"/>
              </a:ext>
            </a:extLst>
          </p:cNvPr>
          <p:cNvSpPr txBox="1"/>
          <p:nvPr/>
        </p:nvSpPr>
        <p:spPr>
          <a:xfrm>
            <a:off x="1846053" y="527358"/>
            <a:ext cx="169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HOME PAGE: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C743A2-C95E-E56B-51CF-1CE178154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53" y="888761"/>
            <a:ext cx="4576661" cy="254023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DBCB51-BBF2-E754-E5D0-EE7D305DE4CE}"/>
              </a:ext>
            </a:extLst>
          </p:cNvPr>
          <p:cNvSpPr txBox="1"/>
          <p:nvPr/>
        </p:nvSpPr>
        <p:spPr>
          <a:xfrm>
            <a:off x="1779372" y="3534630"/>
            <a:ext cx="235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User Register Form: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AC6397-F91B-357C-93A2-892D3EB1B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52" y="3978814"/>
            <a:ext cx="4576661" cy="2683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A1A117-F046-FD40-6E74-9FAC27ADAE1A}"/>
              </a:ext>
            </a:extLst>
          </p:cNvPr>
          <p:cNvSpPr txBox="1"/>
          <p:nvPr/>
        </p:nvSpPr>
        <p:spPr>
          <a:xfrm>
            <a:off x="7254815" y="481710"/>
            <a:ext cx="345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ADMIN LOGIN PAGE: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1E686D-2439-A2C7-77F0-8F3985B1E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43" y="862599"/>
            <a:ext cx="4576661" cy="25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B821AD-D78A-6689-A10B-67CD2DA99B53}"/>
              </a:ext>
            </a:extLst>
          </p:cNvPr>
          <p:cNvSpPr txBox="1"/>
          <p:nvPr/>
        </p:nvSpPr>
        <p:spPr>
          <a:xfrm>
            <a:off x="6970143" y="3534630"/>
            <a:ext cx="217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REGISTER USER: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CE3792-80AA-F9BC-2113-5505786A3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43" y="3978814"/>
            <a:ext cx="4576661" cy="2683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21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9A66E-FC41-C71C-67B1-F23B1C86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USER LOGIN FORM: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6183AC-DB4D-6A56-E844-AAEAC2E5F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95" y="751935"/>
            <a:ext cx="4134884" cy="241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E9A3B4-86F4-219A-CF55-40A872404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713" y="3847822"/>
            <a:ext cx="4134884" cy="28021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363F9359-E08F-3A99-90D0-BC402358E5D7}"/>
              </a:ext>
            </a:extLst>
          </p:cNvPr>
          <p:cNvSpPr txBox="1">
            <a:spLocks/>
          </p:cNvSpPr>
          <p:nvPr/>
        </p:nvSpPr>
        <p:spPr>
          <a:xfrm>
            <a:off x="2137796" y="108896"/>
            <a:ext cx="3354707" cy="4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ALL TRAINED DATA: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5749F3-3FC7-4D89-6A2D-C861AFAC5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677" y="647452"/>
            <a:ext cx="4516072" cy="24119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7AE69C2C-DDE0-27DB-F415-75A0F2E59F1D}"/>
              </a:ext>
            </a:extLst>
          </p:cNvPr>
          <p:cNvSpPr txBox="1">
            <a:spLocks/>
          </p:cNvSpPr>
          <p:nvPr/>
        </p:nvSpPr>
        <p:spPr>
          <a:xfrm>
            <a:off x="7675865" y="36585"/>
            <a:ext cx="3354707" cy="4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CLEANED DATA: 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8F69F6B7-8AF7-EA78-ED88-C8F589E11D22}"/>
              </a:ext>
            </a:extLst>
          </p:cNvPr>
          <p:cNvSpPr txBox="1">
            <a:spLocks/>
          </p:cNvSpPr>
          <p:nvPr/>
        </p:nvSpPr>
        <p:spPr>
          <a:xfrm>
            <a:off x="2137796" y="3163887"/>
            <a:ext cx="3354707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USER LOGIN FORM: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9AEFFA-C71D-1DEB-889D-5D3E5647B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677" y="3847822"/>
            <a:ext cx="4516072" cy="27460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B3124D0C-3C7F-D296-8ADE-3D1F80B14A17}"/>
              </a:ext>
            </a:extLst>
          </p:cNvPr>
          <p:cNvSpPr txBox="1">
            <a:spLocks/>
          </p:cNvSpPr>
          <p:nvPr/>
        </p:nvSpPr>
        <p:spPr>
          <a:xfrm>
            <a:off x="8061759" y="3221024"/>
            <a:ext cx="1820473" cy="4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ALGORITHMS: </a:t>
            </a:r>
          </a:p>
        </p:txBody>
      </p:sp>
    </p:spTree>
    <p:extLst>
      <p:ext uri="{BB962C8B-B14F-4D97-AF65-F5344CB8AC3E}">
        <p14:creationId xmlns:p14="http://schemas.microsoft.com/office/powerpoint/2010/main" val="1776042244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 overlay design</Template>
  <TotalTime>1722</TotalTime>
  <Words>715</Words>
  <Application>Microsoft Office PowerPoint</Application>
  <PresentationFormat>Widescreen</PresentationFormat>
  <Paragraphs>121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Nova Light</vt:lpstr>
      <vt:lpstr>Bookman Old Style</vt:lpstr>
      <vt:lpstr>Calibri</vt:lpstr>
      <vt:lpstr>Courier New</vt:lpstr>
      <vt:lpstr>Elephant</vt:lpstr>
      <vt:lpstr>Wingdings</vt:lpstr>
      <vt:lpstr>ModOverlayVTI</vt:lpstr>
      <vt:lpstr>PowerPoint Presentation</vt:lpstr>
      <vt:lpstr>CONTENTS:</vt:lpstr>
      <vt:lpstr>INTRODUCTION</vt:lpstr>
      <vt:lpstr>EXISTING SYSTEM</vt:lpstr>
      <vt:lpstr>PROPOSED SYSTEM </vt:lpstr>
      <vt:lpstr>LITERATURE SURVEY</vt:lpstr>
      <vt:lpstr> SYSTEM ARCHITECTURE</vt:lpstr>
      <vt:lpstr>SCREENSHOTS</vt:lpstr>
      <vt:lpstr>USER LOGIN FORM: </vt:lpstr>
      <vt:lpstr>TOTAL SURVIVAL :</vt:lpstr>
      <vt:lpstr>GRAPHS</vt:lpstr>
      <vt:lpstr>PowerPoint Presentation</vt:lpstr>
      <vt:lpstr>SYSTEM REQUIREMENTS</vt:lpstr>
      <vt:lpstr>ALGORITHMS</vt:lpstr>
      <vt:lpstr>DECISION TREE WITH HYPERTUNING</vt:lpstr>
      <vt:lpstr>SUPPORT VECTOR MACHINES</vt:lpstr>
      <vt:lpstr>USE CASE DIAGRAM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vurukonda sruthi sangeetha</dc:creator>
  <cp:lastModifiedBy>vurukonda sruthi sangeetha</cp:lastModifiedBy>
  <cp:revision>36</cp:revision>
  <dcterms:created xsi:type="dcterms:W3CDTF">2024-12-05T14:09:27Z</dcterms:created>
  <dcterms:modified xsi:type="dcterms:W3CDTF">2025-01-27T00:54:36Z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